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1" r:id="rId38"/>
    <p:sldId id="295" r:id="rId39"/>
    <p:sldId id="296" r:id="rId40"/>
    <p:sldId id="297" r:id="rId41"/>
    <p:sldId id="298" r:id="rId42"/>
    <p:sldId id="300" r:id="rId43"/>
    <p:sldId id="303" r:id="rId44"/>
    <p:sldId id="301" r:id="rId45"/>
    <p:sldId id="305" r:id="rId46"/>
    <p:sldId id="30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wikipedia.org/wiki/Cart%C3%A3o_perfurado" TargetMode="External"/><Relationship Id="rId4" Type="http://schemas.openxmlformats.org/officeDocument/2006/relationships/hyperlink" Target="https://pt.wikipedia.org/wiki/Fita_magn%C3%A9tic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squet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Unidade_de_disco_r%C3%ADgid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DASYL" TargetMode="External"/><Relationship Id="rId4" Type="http://schemas.openxmlformats.org/officeDocument/2006/relationships/hyperlink" Target="https://pt.wikipedia.org/wiki/Guerra_Fria#Crise_e_escalada_(1953-1962)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BOL" TargetMode="External"/><Relationship Id="rId2" Type="http://schemas.openxmlformats.org/officeDocument/2006/relationships/hyperlink" Target="https://en.wikipedia.org/wiki/CODASY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pt.wikipedia.org/wiki/IB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Edgar_Frank_Codd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en.wikipedia.org/wiki/International_Organization_for_Standardization" TargetMode="External"/><Relationship Id="rId4" Type="http://schemas.openxmlformats.org/officeDocument/2006/relationships/hyperlink" Target="https://pt.wikipedia.org/wiki/American_National_Standards_Institut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4510" y="576350"/>
            <a:ext cx="8676222" cy="1269075"/>
          </a:xfrm>
        </p:spPr>
        <p:txBody>
          <a:bodyPr/>
          <a:lstStyle/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4326" y="2013065"/>
            <a:ext cx="4397332" cy="464128"/>
          </a:xfrm>
        </p:spPr>
        <p:txBody>
          <a:bodyPr/>
          <a:lstStyle/>
          <a:p>
            <a:r>
              <a:rPr lang="pt-BR" dirty="0" smtClean="0"/>
              <a:t>(Capítulo I – O começo do crime)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338" y="2724035"/>
            <a:ext cx="2643043" cy="3277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2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Acredite se quiser, mas era tudo em </a:t>
            </a:r>
            <a:r>
              <a:rPr lang="pt-BR" u="sng" dirty="0" smtClean="0">
                <a:effectLst/>
              </a:rPr>
              <a:t>PAPEL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180012"/>
            <a:ext cx="722119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as informações era armezenadas em...</a:t>
            </a:r>
            <a:endParaRPr lang="pt-BR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300" y="2831176"/>
            <a:ext cx="14604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FICHAS -&gt;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658" y="3539144"/>
            <a:ext cx="1881116" cy="2621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11186" y="2814550"/>
            <a:ext cx="14604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PASTAS -&gt;</a:t>
            </a:r>
            <a:endParaRPr lang="pt-BR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078677" y="3558396"/>
            <a:ext cx="2268090" cy="2602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Acredite se quiser, mas era tudo em </a:t>
            </a:r>
            <a:r>
              <a:rPr lang="pt-BR" u="sng" dirty="0" smtClean="0">
                <a:effectLst/>
              </a:rPr>
              <a:t>PAPEL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180012"/>
            <a:ext cx="722119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as informações era armezenadas em...</a:t>
            </a:r>
            <a:endParaRPr lang="pt-BR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300" y="2831176"/>
            <a:ext cx="14604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FICHAS -&gt;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658" y="3539144"/>
            <a:ext cx="1881116" cy="2621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11186" y="2814550"/>
            <a:ext cx="14604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PASTAS -&gt;</a:t>
            </a:r>
            <a:endParaRPr lang="pt-BR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078677" y="3558396"/>
            <a:ext cx="2268090" cy="2602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531331" y="2819399"/>
            <a:ext cx="1946916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ARMARIOS </a:t>
            </a:r>
            <a:endParaRPr lang="pt-BR" dirty="0">
              <a:effectLst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128971" y="3555770"/>
            <a:ext cx="2442567" cy="260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2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Porém, no mundo da TI, cada um desses componentes recebe um nome.</a:t>
            </a:r>
            <a:endParaRPr lang="pt-BR" dirty="0">
              <a:effectLst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23" y="2596515"/>
            <a:ext cx="6130982" cy="3380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6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Porém, no mundo da TI, cada um desses componentes recebe um nome.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1" y="2468879"/>
            <a:ext cx="3305897" cy="29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FICHAS – REGISTROS</a:t>
            </a:r>
          </a:p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PASTAS – TABELAS </a:t>
            </a:r>
          </a:p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ARMARIOS - ARQUIVOS</a:t>
            </a:r>
            <a:endParaRPr lang="pt-BR" dirty="0"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21" y="2468878"/>
            <a:ext cx="6317154" cy="3424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7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Contudo, esse sistema gerava um ENORME acúmulo de papel!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032277" y="3674223"/>
            <a:ext cx="3940521" cy="279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Sendo assim, o maior desafio da década de 50 e início da década de 60, foi </a:t>
            </a:r>
            <a:r>
              <a:rPr lang="pt-BR" u="sng" dirty="0" smtClean="0">
                <a:effectLst/>
              </a:rPr>
              <a:t>DIGITALIZAR</a:t>
            </a:r>
            <a:r>
              <a:rPr lang="pt-BR" dirty="0" smtClean="0">
                <a:effectLst/>
              </a:rPr>
              <a:t> todos esses dados.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032277" y="3674223"/>
            <a:ext cx="3940521" cy="279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1126" y="3674223"/>
            <a:ext cx="4142393" cy="2793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8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Então, no princípio de tudo, os registros eram armazenados de uma maneiras bem arcaíca.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85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Então, no princípio de tudo, os registros eram armazenados de uma maneiras bem arcaíca.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337954"/>
            <a:ext cx="7670078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pegava cada uma das fichas...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94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Então, no princípio de tudo, os registros eram armazenados de uma maneiras bem arcaíca.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337954"/>
            <a:ext cx="7670078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pegava cada uma das fichas...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96417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Uma...</a:t>
            </a:r>
            <a:endParaRPr lang="pt-BR" dirty="0"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82" y="3695007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3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Então, no princípio de tudo, os registros eram armazenados de uma maneiras bem arcaíca.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337954"/>
            <a:ext cx="7670078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pegava cada uma das fichas...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96417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Uma...</a:t>
            </a:r>
            <a:endParaRPr lang="pt-BR" dirty="0"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82" y="3695007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83721" y="295863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...por...</a:t>
            </a:r>
            <a:endParaRPr lang="pt-BR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47304" y="3683233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5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No início da década de 50, os computadores começam a surgir para uso militares e universitários.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0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Então, no princípio de tudo, os registros eram armazenados de uma maneiras bem arcaíca.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337954"/>
            <a:ext cx="7670078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pegava cada uma das fichas...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96417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Uma...</a:t>
            </a:r>
            <a:endParaRPr lang="pt-BR" dirty="0"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82" y="3695007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83721" y="295863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...por...</a:t>
            </a:r>
            <a:endParaRPr lang="pt-BR" dirty="0">
              <a:effectLst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47304" y="3683233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266006" y="2958639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...uma.</a:t>
            </a:r>
            <a:endParaRPr lang="pt-BR" dirty="0">
              <a:effectLst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61364" y="3683232"/>
            <a:ext cx="1942609" cy="285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596340" y="4748645"/>
            <a:ext cx="1069773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6600" b="1" dirty="0" smtClean="0">
                <a:effectLst/>
              </a:rPr>
              <a:t>...</a:t>
            </a:r>
            <a:endParaRPr lang="pt-BR" sz="4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55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depois?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65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depois?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1" y="2106582"/>
            <a:ext cx="92328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E depois colocavam todas elas em sequencia. Exatamente uma depois da outra.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24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67007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depois?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1" y="2106582"/>
            <a:ext cx="92328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E depois colocavam todas elas em sequencia. Exatamente uma depois da outra.</a:t>
            </a:r>
            <a:endParaRPr lang="pt-BR" dirty="0"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34046" y="503575"/>
            <a:ext cx="2082340" cy="7052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56203" y="3667296"/>
            <a:ext cx="464532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...</a:t>
            </a:r>
            <a:endParaRPr lang="pt-BR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229697" y="3667296"/>
            <a:ext cx="404895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...</a:t>
            </a:r>
            <a:endParaRPr lang="pt-BR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80751" y="5288971"/>
            <a:ext cx="6788930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FICHA + FICHA + FICHA + FICHA + FICHA + ... + FICHA </a:t>
            </a:r>
          </a:p>
        </p:txBody>
      </p:sp>
    </p:spTree>
    <p:extLst>
      <p:ext uri="{BB962C8B-B14F-4D97-AF65-F5344CB8AC3E}">
        <p14:creationId xmlns:p14="http://schemas.microsoft.com/office/powerpoint/2010/main" val="9215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382959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esse sitema tinha um nome?</a:t>
            </a:r>
            <a:endParaRPr lang="pt-BR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06" y="986270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3829598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esse sitema tinha um nome?</a:t>
            </a:r>
            <a:endParaRPr lang="pt-BR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06" y="986270"/>
            <a:ext cx="1809750" cy="18097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3609" y="2926771"/>
            <a:ext cx="7517677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Tinha sim! Chamava-se</a:t>
            </a:r>
            <a:r>
              <a:rPr lang="en-US" dirty="0" smtClean="0">
                <a:effectLst/>
              </a:rPr>
              <a:t>: </a:t>
            </a:r>
            <a:r>
              <a:rPr lang="pt-BR" dirty="0" smtClean="0">
                <a:effectLst/>
              </a:rPr>
              <a:t>‘’</a:t>
            </a:r>
            <a:r>
              <a:rPr lang="en-US" i="1" u="sng" dirty="0" err="1" smtClean="0">
                <a:effectLst/>
              </a:rPr>
              <a:t>Arquivo</a:t>
            </a:r>
            <a:r>
              <a:rPr lang="en-US" i="1" u="sng" dirty="0" smtClean="0">
                <a:effectLst/>
              </a:rPr>
              <a:t> </a:t>
            </a:r>
            <a:r>
              <a:rPr lang="en-US" i="1" u="sng" dirty="0" err="1" smtClean="0">
                <a:effectLst/>
              </a:rPr>
              <a:t>sequencial</a:t>
            </a:r>
            <a:r>
              <a:rPr lang="en-US" i="1" dirty="0" smtClean="0">
                <a:effectLst/>
              </a:rPr>
              <a:t>’’</a:t>
            </a:r>
            <a:endParaRPr lang="pt-BR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2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1" y="1478972"/>
            <a:ext cx="8609417" cy="724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effectLst/>
              </a:rPr>
              <a:t>Os arquivos antigamente eram guardados em, por exemplo, ‘’ </a:t>
            </a:r>
            <a:r>
              <a:rPr lang="pt-BR" dirty="0" smtClean="0">
                <a:effectLst/>
              </a:rPr>
              <a:t>fitas magnéticas</a:t>
            </a:r>
            <a:r>
              <a:rPr lang="pt-BR" dirty="0">
                <a:effectLst/>
              </a:rPr>
              <a:t>’’ e ‘’cartões perfurados’’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91784" y="2369127"/>
            <a:ext cx="4118725" cy="270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17920" y="2369126"/>
            <a:ext cx="4829695" cy="270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363643" y="5137265"/>
            <a:ext cx="1375006" cy="41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effectLst/>
              </a:rPr>
              <a:t>Fitas magnéticas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808955" y="5137265"/>
            <a:ext cx="1647623" cy="41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Cartão Perfurado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44605" y="5721928"/>
            <a:ext cx="4213081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u="sng" dirty="0">
                <a:effectLst/>
                <a:hlinkClick r:id="rId4"/>
              </a:rPr>
              <a:t>https://pt.wikipedia.org/wiki/Fita_magn%C3%A9tica</a:t>
            </a:r>
            <a:endParaRPr lang="pt-BR" dirty="0">
              <a:effectLst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30260" y="5721928"/>
            <a:ext cx="4405011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u="sng" dirty="0">
                <a:effectLst/>
                <a:hlinkClick r:id="rId5"/>
              </a:rPr>
              <a:t>https://pt.wikipedia.org/wiki/Cart%C3%A3o_perfurado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99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1" y="1528847"/>
            <a:ext cx="5691649" cy="1480359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Esses meios de armazenamentos eram </a:t>
            </a:r>
            <a:r>
              <a:rPr lang="pt-BR" u="sng" dirty="0">
                <a:effectLst/>
              </a:rPr>
              <a:t>sequenciais</a:t>
            </a:r>
            <a:r>
              <a:rPr lang="pt-BR" dirty="0">
                <a:effectLst/>
              </a:rPr>
              <a:t>. Ou seja, CASO eu queira ler, por exemplo, o </a:t>
            </a:r>
            <a:r>
              <a:rPr lang="pt-BR" dirty="0" smtClean="0">
                <a:effectLst/>
              </a:rPr>
              <a:t>quinto </a:t>
            </a:r>
            <a:r>
              <a:rPr lang="pt-BR" dirty="0">
                <a:effectLst/>
              </a:rPr>
              <a:t>cartão perfurado, </a:t>
            </a:r>
            <a:r>
              <a:rPr lang="pt-BR" u="sng" dirty="0">
                <a:effectLst/>
              </a:rPr>
              <a:t>OBRIGATORIAMENTE</a:t>
            </a:r>
            <a:r>
              <a:rPr lang="pt-BR" dirty="0">
                <a:effectLst/>
              </a:rPr>
              <a:t> era preciso ler o primeiro, o segundo, ... até o quinto. O mesmo acontece com todos os outros acima citado.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1" y="2886592"/>
            <a:ext cx="5691649" cy="1480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Ou seja, para encontrar um registro que procuravamos, precisariamos ler </a:t>
            </a:r>
            <a:r>
              <a:rPr lang="pt-BR" u="sng" dirty="0">
                <a:effectLst/>
              </a:rPr>
              <a:t>TODOS OS ANTERIORES</a:t>
            </a:r>
            <a:r>
              <a:rPr lang="pt-BR" dirty="0">
                <a:effectLst/>
              </a:rPr>
              <a:t> até encontrar o que procuravamos.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8081" y="4366951"/>
            <a:ext cx="5691649" cy="1480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E por conta dessa característica das sequências dos registros, esse tipo de arquivo tem um nome muita fácil de lembrar: </a:t>
            </a:r>
            <a:r>
              <a:rPr lang="pt-BR" u="sng" dirty="0">
                <a:effectLst/>
              </a:rPr>
              <a:t>ARQUIVOS SEQUENCIAIS</a:t>
            </a:r>
            <a:r>
              <a:rPr lang="pt-BR" dirty="0">
                <a:effectLst/>
              </a:rPr>
              <a:t>.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1380" y="2788949"/>
            <a:ext cx="1494155" cy="5220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12" y="1313411"/>
            <a:ext cx="2268889" cy="2825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3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6"/>
            <a:ext cx="9864638" cy="2635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effectLst/>
              </a:rPr>
              <a:t>Esse sistema já era DIGITALIZADO.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PORÉM¹, esse sistema ainda assim era BEEEEEM lento.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PORÉM², era muito melhor que o sistema anterior, que era papelada pra carai.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PORÉM³, era preciso melhorar.</a:t>
            </a:r>
          </a:p>
        </p:txBody>
      </p:sp>
    </p:spTree>
    <p:extLst>
      <p:ext uri="{BB962C8B-B14F-4D97-AF65-F5344CB8AC3E}">
        <p14:creationId xmlns:p14="http://schemas.microsoft.com/office/powerpoint/2010/main" val="34169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6"/>
            <a:ext cx="1834543" cy="790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effectLst/>
              </a:rPr>
              <a:t>Tá, e agora?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064669"/>
            <a:ext cx="8908674" cy="1044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effectLst/>
              </a:rPr>
              <a:t>E agora era </a:t>
            </a:r>
            <a:r>
              <a:rPr lang="pt-BR" dirty="0">
                <a:effectLst/>
              </a:rPr>
              <a:t>O surgimentos dos ‘’discos’’: Disquetes, HD </a:t>
            </a:r>
            <a:r>
              <a:rPr lang="pt-BR" dirty="0" smtClean="0">
                <a:effectLst/>
              </a:rPr>
              <a:t>winchester</a:t>
            </a:r>
          </a:p>
          <a:p>
            <a:pPr marL="0" indent="0">
              <a:buNone/>
            </a:pPr>
            <a:r>
              <a:rPr lang="pt-BR" dirty="0" smtClean="0">
                <a:effectLst/>
              </a:rPr>
              <a:t>Elese já possui uma forma de </a:t>
            </a:r>
            <a:r>
              <a:rPr lang="pt-BR" u="sng" dirty="0" smtClean="0">
                <a:effectLst/>
              </a:rPr>
              <a:t>armanezamento direta</a:t>
            </a:r>
            <a:r>
              <a:rPr lang="pt-BR" dirty="0" smtClean="0">
                <a:effectLst/>
              </a:rPr>
              <a:t>.  </a:t>
            </a:r>
            <a:endParaRPr lang="pt-BR" dirty="0"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32428" y="3173584"/>
            <a:ext cx="4598902" cy="225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25339" y="5835534"/>
            <a:ext cx="4213081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u="sng" dirty="0">
                <a:effectLst/>
                <a:hlinkClick r:id="rId3"/>
              </a:rPr>
              <a:t>https://pt.wikipedia.org/wiki/Disquete</a:t>
            </a:r>
            <a:endParaRPr lang="pt-BR" sz="12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2505" y="6220691"/>
            <a:ext cx="5098748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u="sng" dirty="0">
                <a:effectLst/>
                <a:hlinkClick r:id="rId4"/>
              </a:rPr>
              <a:t>https://pt.wikipedia.org/wiki/Unidade_de_disco_r%C3%ADgido</a:t>
            </a:r>
            <a:endParaRPr lang="pt-BR" sz="1200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4974" y="5430981"/>
            <a:ext cx="1273812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effectLst/>
              </a:rPr>
              <a:t>Disquetes</a:t>
            </a:r>
          </a:p>
        </p:txBody>
      </p:sp>
    </p:spTree>
    <p:extLst>
      <p:ext uri="{BB962C8B-B14F-4D97-AF65-F5344CB8AC3E}">
        <p14:creationId xmlns:p14="http://schemas.microsoft.com/office/powerpoint/2010/main" val="38058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No início da década de 50, os computadores começam a surgir para uso militares e universitários.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468878"/>
            <a:ext cx="7254442" cy="1072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/>
              <a:t>Com o final da 2° Guerra mundial, a marinha dos EUA, em conjunto com a universidade de Harvard, trabalharam juntos em um projeto.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93960" y="1305704"/>
            <a:ext cx="1931931" cy="1811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209674" y="1305704"/>
            <a:ext cx="1781175" cy="178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3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0" y="1351326"/>
            <a:ext cx="2815445" cy="790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>
                <a:effectLst/>
              </a:rPr>
              <a:t>E qual a diferença?</a:t>
            </a: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78" y="1746528"/>
            <a:ext cx="6805555" cy="146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>
                <a:effectLst/>
              </a:rPr>
              <a:t>A diferença era que agora esses mecanismos já armazenavam as informações de maneira DIRETA. Ou seja, você pode ir direto ao ponto que estava procurando.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8078" y="2692961"/>
            <a:ext cx="4295115" cy="1044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>
                <a:effectLst/>
              </a:rPr>
              <a:t>Os ARQUIVOS  evoluíram para isso.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8078" y="3541741"/>
            <a:ext cx="6872060" cy="1063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>
                <a:effectLst/>
              </a:rPr>
              <a:t>Nesses mecanismos de armazenamento, agora, mantinha-se todos os ARQUIVOS em uma espécie de TABELA com INDICES e numerações que eram como chaves identificadores de cada um dos registros.</a:t>
            </a: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89" y="516241"/>
            <a:ext cx="3173095" cy="2900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90" y="3658119"/>
            <a:ext cx="3173095" cy="295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68078" y="4766483"/>
            <a:ext cx="6872060" cy="1063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effectLst/>
              </a:rPr>
              <a:t>A partir do momento que os REGISTROS são armazenados em um meio DIRETO e INDEXADO, a forma de encontrar os dados se tornou MUITO MAIS RÁPIDA!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8078" y="5829993"/>
            <a:ext cx="6215355" cy="790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effectLst/>
              </a:rPr>
              <a:t>Esse tipo de arquivo ganhou o nome de arquivos de </a:t>
            </a:r>
            <a:r>
              <a:rPr lang="pt-BR" u="sng" dirty="0">
                <a:effectLst/>
              </a:rPr>
              <a:t>ACESSO DIRETO</a:t>
            </a:r>
            <a:r>
              <a:rPr lang="pt-BR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9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0" y="1351326"/>
            <a:ext cx="8675920" cy="13466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>
                <a:effectLst/>
              </a:rPr>
              <a:t>Na decáda de 60, o Departamento de Defesa dos EUA tinha uma meta muito clara</a:t>
            </a:r>
            <a:r>
              <a:rPr lang="en-US" dirty="0" smtClean="0">
                <a:effectLst/>
              </a:rPr>
              <a:t>: </a:t>
            </a:r>
            <a:r>
              <a:rPr lang="en-US" dirty="0" err="1" smtClean="0">
                <a:effectLst/>
              </a:rPr>
              <a:t>Armazenar</a:t>
            </a:r>
            <a:r>
              <a:rPr lang="en-US" dirty="0" smtClean="0">
                <a:effectLst/>
              </a:rPr>
              <a:t> dados de </a:t>
            </a:r>
            <a:r>
              <a:rPr lang="en-US" dirty="0" err="1" smtClean="0">
                <a:effectLst/>
              </a:rPr>
              <a:t>maneira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mais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segura</a:t>
            </a:r>
            <a:r>
              <a:rPr lang="en-US" dirty="0" smtClean="0">
                <a:effectLst/>
              </a:rPr>
              <a:t> e </a:t>
            </a:r>
            <a:r>
              <a:rPr lang="en-US" dirty="0" err="1" smtClean="0">
                <a:effectLst/>
              </a:rPr>
              <a:t>mais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inteligente</a:t>
            </a:r>
            <a:r>
              <a:rPr lang="en-US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633946" y="2697987"/>
            <a:ext cx="3282243" cy="2813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9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0" y="1351326"/>
            <a:ext cx="4461367" cy="122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effectLst/>
              </a:rPr>
              <a:t>O que tava rolando na Déc. 60? </a:t>
            </a:r>
            <a:endParaRPr lang="pt-BR" dirty="0" smtClean="0">
              <a:effectLst/>
            </a:endParaRP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Guerra </a:t>
            </a:r>
            <a:r>
              <a:rPr lang="pt-BR" dirty="0">
                <a:effectLst/>
              </a:rPr>
              <a:t>Fria </a:t>
            </a:r>
            <a:r>
              <a:rPr lang="pt-BR" dirty="0" smtClean="0">
                <a:effectLst/>
              </a:rPr>
              <a:t>!</a:t>
            </a:r>
            <a:endParaRPr lang="pt-BR" dirty="0"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48067" y="1414923"/>
            <a:ext cx="3356841" cy="2691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485794" y="1414923"/>
            <a:ext cx="3301654" cy="2691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33522" y="4207998"/>
            <a:ext cx="5314339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100" u="sng" dirty="0">
                <a:effectLst/>
                <a:hlinkClick r:id="rId4"/>
              </a:rPr>
              <a:t>https://pt.wikipedia.org/wiki/Guerra_Fria#Crise_e_escalada_(1953-1962)</a:t>
            </a:r>
            <a:endParaRPr lang="pt-BR" sz="600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1049" y="2435630"/>
            <a:ext cx="4037419" cy="1047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A pesquisa militar era muito importante, ou seja, bora movimentar essa </a:t>
            </a:r>
            <a:r>
              <a:rPr lang="pt-BR" dirty="0" smtClean="0">
                <a:effectLst/>
              </a:rPr>
              <a:t>bagaça.</a:t>
            </a:r>
            <a:endParaRPr lang="pt-BR" dirty="0">
              <a:effectLst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1049" y="3661249"/>
            <a:ext cx="4037419" cy="1047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Então o Departamento de Defesa dos EUA criou um evento muito importa: </a:t>
            </a:r>
            <a:r>
              <a:rPr lang="pt-BR" u="sng" dirty="0" smtClean="0">
                <a:effectLst/>
              </a:rPr>
              <a:t>CODASYL.</a:t>
            </a:r>
            <a:endParaRPr lang="pt-BR" u="sng" dirty="0">
              <a:effectLst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13506" y="4722376"/>
            <a:ext cx="6406545" cy="695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/>
              </a:rPr>
              <a:t>CODASYL</a:t>
            </a:r>
            <a:r>
              <a:rPr lang="en-US" dirty="0">
                <a:effectLst/>
              </a:rPr>
              <a:t> = </a:t>
            </a:r>
            <a:r>
              <a:rPr lang="en-US" b="1" dirty="0">
                <a:effectLst/>
              </a:rPr>
              <a:t>Co</a:t>
            </a:r>
            <a:r>
              <a:rPr lang="en-US" dirty="0">
                <a:effectLst/>
              </a:rPr>
              <a:t>nference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on </a:t>
            </a:r>
            <a:r>
              <a:rPr lang="en-US" b="1" dirty="0">
                <a:effectLst/>
              </a:rPr>
              <a:t>Da</a:t>
            </a:r>
            <a:r>
              <a:rPr lang="en-US" dirty="0">
                <a:effectLst/>
              </a:rPr>
              <a:t>ta </a:t>
            </a:r>
            <a:r>
              <a:rPr lang="en-US" b="1" dirty="0">
                <a:effectLst/>
              </a:rPr>
              <a:t>S</a:t>
            </a:r>
            <a:r>
              <a:rPr lang="en-US" dirty="0">
                <a:effectLst/>
              </a:rPr>
              <a:t>ystems </a:t>
            </a:r>
            <a:r>
              <a:rPr lang="en-US" b="1" dirty="0">
                <a:effectLst/>
              </a:rPr>
              <a:t>L</a:t>
            </a:r>
            <a:r>
              <a:rPr lang="en-US" dirty="0">
                <a:effectLst/>
              </a:rPr>
              <a:t>anguages</a:t>
            </a:r>
            <a:endParaRPr lang="pt-BR" u="sng" dirty="0">
              <a:effectLst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698763" y="5139395"/>
            <a:ext cx="5314339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u="sng" dirty="0">
                <a:effectLst/>
                <a:hlinkClick r:id="rId5"/>
              </a:rPr>
              <a:t>https://en.wikipedia.org/wiki/CODASYL</a:t>
            </a:r>
            <a:endParaRPr lang="pt-BR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80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8444" y="1463787"/>
            <a:ext cx="6406545" cy="695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/>
              </a:rPr>
              <a:t>CODASYL</a:t>
            </a:r>
            <a:r>
              <a:rPr lang="en-US" dirty="0">
                <a:effectLst/>
              </a:rPr>
              <a:t> = </a:t>
            </a:r>
            <a:r>
              <a:rPr lang="en-US" b="1" dirty="0">
                <a:effectLst/>
              </a:rPr>
              <a:t>Co</a:t>
            </a:r>
            <a:r>
              <a:rPr lang="en-US" dirty="0">
                <a:effectLst/>
              </a:rPr>
              <a:t>nference on </a:t>
            </a:r>
            <a:r>
              <a:rPr lang="en-US" b="1" dirty="0">
                <a:effectLst/>
              </a:rPr>
              <a:t>Da</a:t>
            </a:r>
            <a:r>
              <a:rPr lang="en-US" dirty="0">
                <a:effectLst/>
              </a:rPr>
              <a:t>ta</a:t>
            </a:r>
            <a:r>
              <a:rPr lang="en-US" b="1" dirty="0">
                <a:effectLst/>
              </a:rPr>
              <a:t> S</a:t>
            </a:r>
            <a:r>
              <a:rPr lang="en-US" dirty="0">
                <a:effectLst/>
              </a:rPr>
              <a:t>ystems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Languages</a:t>
            </a:r>
            <a:endParaRPr lang="pt-BR" u="sng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082" y="2473162"/>
            <a:ext cx="6406545" cy="695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effectLst/>
              </a:rPr>
              <a:t>Reuniu</a:t>
            </a:r>
            <a:r>
              <a:rPr lang="pt-BR" dirty="0">
                <a:effectLst/>
              </a:rPr>
              <a:t>: Militares + Empresas + Universidades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38443" y="3492538"/>
            <a:ext cx="6406545" cy="695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effectLst/>
              </a:rPr>
              <a:t>COBOL</a:t>
            </a:r>
            <a:r>
              <a:rPr lang="pt-BR" dirty="0">
                <a:effectLst/>
              </a:rPr>
              <a:t> = </a:t>
            </a:r>
            <a:r>
              <a:rPr lang="pt-BR" b="1" i="1" dirty="0">
                <a:effectLst/>
              </a:rPr>
              <a:t>CO</a:t>
            </a:r>
            <a:r>
              <a:rPr lang="pt-BR" i="1" dirty="0">
                <a:effectLst/>
              </a:rPr>
              <a:t>mmon </a:t>
            </a:r>
            <a:r>
              <a:rPr lang="pt-BR" b="1" i="1" dirty="0">
                <a:effectLst/>
              </a:rPr>
              <a:t>B</a:t>
            </a:r>
            <a:r>
              <a:rPr lang="pt-BR" i="1" dirty="0">
                <a:effectLst/>
              </a:rPr>
              <a:t>usiness </a:t>
            </a:r>
            <a:r>
              <a:rPr lang="pt-BR" b="1" i="1" dirty="0">
                <a:effectLst/>
              </a:rPr>
              <a:t>O</a:t>
            </a:r>
            <a:r>
              <a:rPr lang="pt-BR" i="1" dirty="0">
                <a:effectLst/>
              </a:rPr>
              <a:t>riented </a:t>
            </a:r>
            <a:r>
              <a:rPr lang="pt-BR" b="1" i="1" dirty="0">
                <a:effectLst/>
              </a:rPr>
              <a:t>L</a:t>
            </a:r>
            <a:r>
              <a:rPr lang="pt-BR" i="1" dirty="0">
                <a:effectLst/>
              </a:rPr>
              <a:t>anguage</a:t>
            </a:r>
            <a:endParaRPr lang="pt-BR" u="sng" dirty="0">
              <a:effectLst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8082" y="2982850"/>
            <a:ext cx="6406545" cy="695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O surgimento do </a:t>
            </a:r>
            <a:r>
              <a:rPr lang="pt-BR" dirty="0" smtClean="0">
                <a:effectLst/>
              </a:rPr>
              <a:t>COBOL...</a:t>
            </a:r>
            <a:endParaRPr lang="pt-BR" dirty="0">
              <a:effectLst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3121" y="1963474"/>
            <a:ext cx="5314339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u="sng" dirty="0">
                <a:effectLst/>
                <a:hlinkClick r:id="rId2"/>
              </a:rPr>
              <a:t>https://en.wikipedia.org/wiki/CODASYL</a:t>
            </a:r>
            <a:endParaRPr lang="pt-BR" sz="1200" dirty="0">
              <a:effectLst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63121" y="4002226"/>
            <a:ext cx="5314339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u="sng" dirty="0">
                <a:effectLst/>
                <a:hlinkClick r:id="rId3"/>
              </a:rPr>
              <a:t>https://pt.wikipedia.org/wiki/COBOL</a:t>
            </a:r>
            <a:endParaRPr lang="pt-BR" sz="900" dirty="0">
              <a:effectLst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8082" y="4627756"/>
            <a:ext cx="7919460" cy="1681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Linguagem de programação que se preoucupava tanto com a </a:t>
            </a:r>
            <a:r>
              <a:rPr lang="pt-BR" u="sng" dirty="0">
                <a:effectLst/>
              </a:rPr>
              <a:t>Lógica da programação</a:t>
            </a:r>
            <a:r>
              <a:rPr lang="pt-BR" dirty="0">
                <a:effectLst/>
              </a:rPr>
              <a:t>, tanto quando os </a:t>
            </a:r>
            <a:r>
              <a:rPr lang="pt-BR" u="sng" dirty="0">
                <a:effectLst/>
              </a:rPr>
              <a:t>dados embedados</a:t>
            </a:r>
            <a:r>
              <a:rPr lang="pt-BR" dirty="0">
                <a:effectLst/>
              </a:rPr>
              <a:t> nela</a:t>
            </a:r>
            <a:r>
              <a:rPr lang="pt-BR" dirty="0" smtClean="0">
                <a:effectLst/>
              </a:rPr>
              <a:t>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E</a:t>
            </a:r>
            <a:r>
              <a:rPr lang="pt-BR" dirty="0" smtClean="0">
                <a:effectLst/>
              </a:rPr>
              <a:t>... Eis que surge o Banco de Dados! </a:t>
            </a:r>
            <a:r>
              <a:rPr lang="pt-BR" strike="sngStrike" dirty="0" smtClean="0">
                <a:effectLst/>
              </a:rPr>
              <a:t>(Finalmente, eu sei.)</a:t>
            </a:r>
            <a:endParaRPr lang="pt-BR" strike="sngStrike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32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313411"/>
            <a:ext cx="7063249" cy="12081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u="sng" dirty="0">
                <a:effectLst/>
              </a:rPr>
              <a:t>O objetivo do Banco de Dados</a:t>
            </a:r>
            <a:r>
              <a:rPr lang="pt-BR" dirty="0">
                <a:effectLst/>
              </a:rPr>
              <a:t> é armazenar dados organizados permitindo sua recuperação de forma rápida e confiável somente por usuários autorizados.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1" y="2133600"/>
            <a:ext cx="7063249" cy="1460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effectLst/>
              </a:rPr>
              <a:t>No modelo criado na década de 60, o Banco de Dados, até hoje, é composto de quatro partes: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0" y="3441468"/>
            <a:ext cx="7063249" cy="1460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AutoNum type="arabicParenR"/>
            </a:pPr>
            <a:r>
              <a:rPr lang="en-US" dirty="0" smtClean="0">
                <a:effectLst/>
              </a:rPr>
              <a:t>Base de Dados;</a:t>
            </a:r>
          </a:p>
          <a:p>
            <a:pPr marL="457200" lvl="0" indent="-457200">
              <a:buAutoNum type="arabicParenR"/>
            </a:pPr>
            <a:r>
              <a:rPr lang="en-US" dirty="0" smtClean="0">
                <a:effectLst/>
              </a:rPr>
              <a:t>Sistema </a:t>
            </a:r>
            <a:r>
              <a:rPr lang="en-US" dirty="0" err="1" smtClean="0">
                <a:effectLst/>
              </a:rPr>
              <a:t>Gerenciador</a:t>
            </a:r>
            <a:r>
              <a:rPr lang="en-US" dirty="0" smtClean="0">
                <a:effectLst/>
              </a:rPr>
              <a:t> (SGBD);</a:t>
            </a:r>
          </a:p>
          <a:p>
            <a:pPr marL="457200" lvl="0" indent="-457200">
              <a:buAutoNum type="arabicParenR"/>
            </a:pPr>
            <a:r>
              <a:rPr lang="en-US" dirty="0" err="1" smtClean="0">
                <a:effectLst/>
              </a:rPr>
              <a:t>Linguagem</a:t>
            </a:r>
            <a:r>
              <a:rPr lang="en-US" dirty="0" smtClean="0">
                <a:effectLst/>
              </a:rPr>
              <a:t> de </a:t>
            </a:r>
            <a:r>
              <a:rPr lang="pt-BR" dirty="0" smtClean="0">
                <a:effectLst/>
              </a:rPr>
              <a:t>exploração</a:t>
            </a:r>
            <a:r>
              <a:rPr lang="en-US" dirty="0" smtClean="0">
                <a:effectLst/>
              </a:rPr>
              <a:t>;</a:t>
            </a:r>
          </a:p>
          <a:p>
            <a:pPr marL="457200" lvl="0" indent="-457200">
              <a:buAutoNum type="arabicParenR"/>
            </a:pPr>
            <a:r>
              <a:rPr lang="en-US" dirty="0" err="1" smtClean="0">
                <a:effectLst/>
              </a:rPr>
              <a:t>Programas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adicionais</a:t>
            </a:r>
            <a:r>
              <a:rPr lang="en-US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38" y="1414450"/>
            <a:ext cx="2770131" cy="3165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5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313411"/>
            <a:ext cx="8675920" cy="13466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Uma das empresas, junto com o Departamento de defesa dos EUA, mais importante nos estudos dos Bancos de Dados foi a IBM.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31456" y="2660072"/>
            <a:ext cx="3199476" cy="1853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65520" y="2660071"/>
            <a:ext cx="2262101" cy="1853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67264" y="4598608"/>
            <a:ext cx="2527860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u="sng" dirty="0">
                <a:effectLst/>
                <a:hlinkClick r:id="rId4"/>
              </a:rPr>
              <a:t>https://pt.wikipedia.org/wiki/IBM</a:t>
            </a:r>
            <a:endParaRPr lang="pt-BR" sz="1200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77" y="2772435"/>
            <a:ext cx="1620697" cy="16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78" y="1551711"/>
            <a:ext cx="5508771" cy="13078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Umas das primeiras coisas que a IBM </a:t>
            </a:r>
            <a:r>
              <a:rPr lang="pt-BR" dirty="0" smtClean="0">
                <a:effectLst/>
              </a:rPr>
              <a:t>propôs </a:t>
            </a:r>
            <a:r>
              <a:rPr lang="pt-BR" dirty="0">
                <a:effectLst/>
              </a:rPr>
              <a:t>foi a criação dos </a:t>
            </a:r>
            <a:r>
              <a:rPr lang="pt-BR" u="sng" dirty="0">
                <a:effectLst/>
              </a:rPr>
              <a:t>DADOS </a:t>
            </a:r>
            <a:r>
              <a:rPr lang="pt-BR" u="sng" dirty="0" smtClean="0">
                <a:effectLst/>
              </a:rPr>
              <a:t>HIERÁRQUICOS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1577" y="2762598"/>
            <a:ext cx="5508771" cy="10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pt-BR" dirty="0" smtClean="0">
                <a:effectLst/>
              </a:rPr>
              <a:t>O que, basicamente, os dados seriam armazenados e esse armazenamento ter uma espécie de hierárquia.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1576" y="3713019"/>
            <a:ext cx="5442268" cy="1141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pt-BR" dirty="0" smtClean="0">
                <a:effectLst/>
              </a:rPr>
              <a:t>O que, mais tarde, esse modelos seria conhecido como</a:t>
            </a:r>
            <a:r>
              <a:rPr lang="en-US" dirty="0" smtClean="0">
                <a:effectLst/>
              </a:rPr>
              <a:t>: </a:t>
            </a:r>
            <a:r>
              <a:rPr lang="pt-BR" u="sng" dirty="0" smtClean="0">
                <a:effectLst/>
              </a:rPr>
              <a:t>MODELO HIERÁRQUICO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14000" y="1648979"/>
            <a:ext cx="3060036" cy="3371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7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313411"/>
            <a:ext cx="6098973" cy="15378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O próximo modelo, seria uma evolução do modelo </a:t>
            </a:r>
            <a:r>
              <a:rPr lang="pt-BR" dirty="0" smtClean="0">
                <a:effectLst/>
              </a:rPr>
              <a:t>hierárquico.</a:t>
            </a:r>
            <a:endParaRPr lang="pt-BR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8082" y="2222269"/>
            <a:ext cx="6098973" cy="1537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MODELO EM REDE - Os dados não possuem ‘’quem é superior ou inferior’’, mas eles seriam ligados numa forma de Rede Inteligente. 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791854" y="2222269"/>
            <a:ext cx="2648933" cy="3599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6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313411"/>
            <a:ext cx="4211983" cy="38903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Ambos os modelos permitiam que a gente guardesse os dados, por exemplo: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1)Clientes</a:t>
            </a:r>
            <a:r>
              <a:rPr lang="en-US" dirty="0" smtClean="0">
                <a:effectLst/>
              </a:rPr>
              <a:t>;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2)</a:t>
            </a:r>
            <a:r>
              <a:rPr lang="pt-BR" dirty="0" smtClean="0">
                <a:effectLst/>
              </a:rPr>
              <a:t>Serviçoes</a:t>
            </a:r>
            <a:r>
              <a:rPr lang="en-US" dirty="0" smtClean="0">
                <a:effectLst/>
              </a:rPr>
              <a:t>;</a:t>
            </a:r>
          </a:p>
          <a:p>
            <a:pPr marL="0" indent="0" algn="just">
              <a:buNone/>
            </a:pPr>
            <a:r>
              <a:rPr lang="pt-BR" dirty="0" smtClean="0">
                <a:effectLst/>
              </a:rPr>
              <a:t>3)Funcionários</a:t>
            </a:r>
            <a:r>
              <a:rPr lang="en-US" dirty="0" smtClean="0">
                <a:effectLst/>
              </a:rPr>
              <a:t>;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4)</a:t>
            </a:r>
            <a:r>
              <a:rPr lang="en-US" dirty="0" err="1" smtClean="0">
                <a:effectLst/>
              </a:rPr>
              <a:t>Empresas</a:t>
            </a:r>
            <a:r>
              <a:rPr lang="en-US" dirty="0" smtClean="0">
                <a:effectLst/>
              </a:rPr>
              <a:t>;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5)</a:t>
            </a:r>
            <a:r>
              <a:rPr lang="pt-BR" dirty="0" smtClean="0">
                <a:effectLst/>
              </a:rPr>
              <a:t>Fornecedores.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58291" y="1446932"/>
            <a:ext cx="1600200" cy="1419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42170" y="1475506"/>
            <a:ext cx="1638300" cy="136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935790" y="3325089"/>
            <a:ext cx="1666875" cy="133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9433441" y="3325089"/>
            <a:ext cx="1704975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6966456" y="5062452"/>
            <a:ext cx="2095500" cy="1323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29" y="3538282"/>
            <a:ext cx="1211753" cy="99276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8082" y="4877664"/>
            <a:ext cx="6134583" cy="1792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Tudo isso era possível, porém esse modelo tinha uma limitação bem simples – O RELACIONAMENTO ENTRE OS DADOS.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68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0" y="1573874"/>
            <a:ext cx="7063251" cy="12108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Por causa disso, na década de 70, um dos pesquisadores da IBM, propôs um novo modelo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79" y="2388902"/>
            <a:ext cx="7063252" cy="1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Segundo Codd, nesse novo paradigma, os dados seriam armazenados e ao invés de hierarquias ou ligações de Redes, os dados iriam ter uma relação mais intrinsica, os dados iriam ter uma relação. Eis que surge o MODELO RELACIONAL.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77050" y="1564094"/>
            <a:ext cx="2435629" cy="3143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814321" y="5013314"/>
            <a:ext cx="3561088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u="sng" dirty="0">
                <a:effectLst/>
                <a:hlinkClick r:id="rId3"/>
              </a:rPr>
              <a:t>https://pt.wikipedia.org/wiki/Edgar_Frank_Codd</a:t>
            </a:r>
            <a:endParaRPr lang="pt-BR" sz="12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27869" y="4707128"/>
            <a:ext cx="1333992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effectLst/>
              </a:rPr>
              <a:t>Edgar Cood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071550" y="4031674"/>
            <a:ext cx="3856309" cy="251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7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No início da década de 50, os computadores começam a surgir para uso militares e universitários.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082" y="2468878"/>
            <a:ext cx="7254442" cy="1072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/>
              <a:t>Com o final da 2° Guerra mundial, a marinha dos EUA, em conjunto com a universidade de Harvard, trabalharam juntos em um projeto.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93960" y="1305704"/>
            <a:ext cx="1931931" cy="1811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209674" y="1305704"/>
            <a:ext cx="1781175" cy="178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8082" y="3693620"/>
            <a:ext cx="7254442" cy="1072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/>
              <a:t>Juntos, eles desenvolveram o computador Mark I, projetado pelo professor Howard Aiken.</a:t>
            </a:r>
            <a:endParaRPr lang="pt-BR" dirty="0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526001" y="4484774"/>
            <a:ext cx="2005330" cy="1882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793960" y="3894628"/>
            <a:ext cx="4196889" cy="2472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3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76639" y="1415932"/>
            <a:ext cx="7063251" cy="12108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O que o </a:t>
            </a:r>
            <a:r>
              <a:rPr lang="pt-BR" u="sng" dirty="0">
                <a:effectLst/>
              </a:rPr>
              <a:t>MODELO RELACIONAL </a:t>
            </a:r>
            <a:r>
              <a:rPr lang="pt-BR" dirty="0">
                <a:effectLst/>
              </a:rPr>
              <a:t>nos permite?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68869" y="2097400"/>
            <a:ext cx="3239396" cy="2081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69" y="4418557"/>
            <a:ext cx="3268722" cy="22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621876" y="2125717"/>
            <a:ext cx="6666807" cy="1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Ou seja, a partir de um dado armazenado, eu posso caminhar por eles, contanto que eles tenham relação entre si, e </a:t>
            </a:r>
            <a:r>
              <a:rPr lang="pt-BR" dirty="0" smtClean="0">
                <a:effectLst/>
              </a:rPr>
              <a:t>eu, </a:t>
            </a:r>
            <a:r>
              <a:rPr lang="pt-BR" dirty="0">
                <a:effectLst/>
              </a:rPr>
              <a:t>como construtor desse banco de dados, especifique essa relação.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71752" y="3040245"/>
            <a:ext cx="6567053" cy="275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ffectLst/>
              </a:rPr>
              <a:t>E como especificar isso tudo</a:t>
            </a:r>
            <a:r>
              <a:rPr lang="pt-BR" dirty="0" smtClean="0">
                <a:effectLst/>
              </a:rPr>
              <a:t>?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Lembra que eu falei que um banco de dados tem uma linguagem de exploração</a:t>
            </a:r>
            <a:r>
              <a:rPr lang="pt-BR" dirty="0" smtClean="0">
                <a:effectLst/>
              </a:rPr>
              <a:t>?!</a:t>
            </a:r>
          </a:p>
          <a:p>
            <a:pPr marL="0" indent="0">
              <a:buNone/>
            </a:pPr>
            <a:r>
              <a:rPr lang="pt-BR" dirty="0">
                <a:effectLst/>
              </a:rPr>
              <a:t>Pois </a:t>
            </a:r>
            <a:r>
              <a:rPr lang="pt-BR" dirty="0" smtClean="0">
                <a:effectLst/>
              </a:rPr>
              <a:t>é, </a:t>
            </a:r>
            <a:r>
              <a:rPr lang="pt-BR" dirty="0">
                <a:effectLst/>
              </a:rPr>
              <a:t>essa linguagem de exploração que a gente vai aprender</a:t>
            </a:r>
            <a:r>
              <a:rPr lang="pt-BR" dirty="0" smtClean="0">
                <a:effectLst/>
              </a:rPr>
              <a:t>.</a:t>
            </a:r>
          </a:p>
          <a:p>
            <a:pPr marL="0" indent="0">
              <a:buNone/>
            </a:pPr>
            <a:r>
              <a:rPr lang="pt-BR" dirty="0" smtClean="0">
                <a:effectLst/>
              </a:rPr>
              <a:t>E eis que surge...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77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0263" y="1853738"/>
            <a:ext cx="6256916" cy="42893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effectLst/>
              </a:rPr>
              <a:t>No </a:t>
            </a:r>
            <a:r>
              <a:rPr lang="en-US" dirty="0" err="1">
                <a:effectLst/>
              </a:rPr>
              <a:t>princípio</a:t>
            </a:r>
            <a:r>
              <a:rPr lang="en-US" dirty="0">
                <a:effectLst/>
              </a:rPr>
              <a:t>...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r>
              <a:rPr lang="pt-BR" dirty="0">
                <a:effectLst/>
              </a:rPr>
              <a:t>Ou seja, SQL é basicamente uma linguagem de consulta onde você pode dar comandos, dar instruções ao meio ambiente do banco de dados e ele vai ter retornar uma ‘’Query’’ = ‘’solicitação’’, uma resposta à uma solicitação.</a:t>
            </a:r>
          </a:p>
          <a:p>
            <a:pPr marL="0" indent="0" algn="just">
              <a:buNone/>
            </a:pPr>
            <a:r>
              <a:rPr lang="pt-BR" dirty="0">
                <a:effectLst/>
              </a:rPr>
              <a:t>Linguagem de Consulta que permite que o usuário final possa obter de forma simples as informações do Banco de Dados</a:t>
            </a:r>
            <a:r>
              <a:rPr lang="pt-BR" dirty="0" smtClean="0">
                <a:effectLst/>
              </a:rPr>
              <a:t>.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96843" y="1548938"/>
            <a:ext cx="3330633" cy="340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02777" y="2427162"/>
            <a:ext cx="4509607" cy="338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effectLst/>
              </a:rPr>
              <a:t>S</a:t>
            </a:r>
            <a:r>
              <a:rPr lang="en-US" dirty="0">
                <a:effectLst/>
              </a:rPr>
              <a:t>tructured </a:t>
            </a:r>
            <a:r>
              <a:rPr lang="en-US" b="1" dirty="0">
                <a:effectLst/>
              </a:rPr>
              <a:t>E</a:t>
            </a:r>
            <a:r>
              <a:rPr lang="en-US" dirty="0">
                <a:effectLst/>
              </a:rPr>
              <a:t>nglish </a:t>
            </a:r>
            <a:r>
              <a:rPr lang="en-US" b="1" dirty="0">
                <a:effectLst/>
              </a:rPr>
              <a:t>Que</a:t>
            </a:r>
            <a:r>
              <a:rPr lang="en-US" dirty="0">
                <a:effectLst/>
              </a:rPr>
              <a:t>ry </a:t>
            </a:r>
            <a:r>
              <a:rPr lang="en-US" b="1" dirty="0">
                <a:effectLst/>
              </a:rPr>
              <a:t>L</a:t>
            </a:r>
            <a:r>
              <a:rPr lang="en-US" dirty="0">
                <a:effectLst/>
              </a:rPr>
              <a:t>anguage</a:t>
            </a:r>
            <a:endParaRPr lang="pt-BR" dirty="0">
              <a:effectLst/>
            </a:endParaRPr>
          </a:p>
          <a:p>
            <a:pPr marL="0" indent="0" algn="ctr">
              <a:buNone/>
            </a:pPr>
            <a:r>
              <a:rPr lang="pt-BR" dirty="0">
                <a:effectLst/>
              </a:rPr>
              <a:t>=</a:t>
            </a:r>
          </a:p>
          <a:p>
            <a:pPr marL="0" indent="0" algn="ctr">
              <a:buNone/>
            </a:pPr>
            <a:r>
              <a:rPr lang="pt-BR" b="1" dirty="0" smtClean="0">
                <a:effectLst/>
              </a:rPr>
              <a:t>SEQUEL</a:t>
            </a:r>
          </a:p>
          <a:p>
            <a:pPr marL="0" indent="0" algn="ctr">
              <a:buNone/>
            </a:pPr>
            <a:endParaRPr lang="pt-BR" dirty="0">
              <a:effectLst/>
            </a:endParaRPr>
          </a:p>
          <a:p>
            <a:pPr marL="0" indent="0" algn="ctr">
              <a:buNone/>
            </a:pPr>
            <a:r>
              <a:rPr lang="pt-BR" b="1" dirty="0">
                <a:effectLst/>
              </a:rPr>
              <a:t>S</a:t>
            </a:r>
            <a:r>
              <a:rPr lang="pt-BR" dirty="0">
                <a:effectLst/>
              </a:rPr>
              <a:t>tructured </a:t>
            </a:r>
            <a:r>
              <a:rPr lang="pt-BR" b="1" dirty="0">
                <a:effectLst/>
              </a:rPr>
              <a:t>Q</a:t>
            </a:r>
            <a:r>
              <a:rPr lang="pt-BR" dirty="0">
                <a:effectLst/>
              </a:rPr>
              <a:t>uery </a:t>
            </a:r>
            <a:r>
              <a:rPr lang="pt-BR" b="1" dirty="0">
                <a:effectLst/>
              </a:rPr>
              <a:t>L</a:t>
            </a:r>
            <a:r>
              <a:rPr lang="pt-BR" dirty="0">
                <a:effectLst/>
              </a:rPr>
              <a:t>anguage</a:t>
            </a:r>
          </a:p>
          <a:p>
            <a:pPr marL="0" indent="0" algn="ctr">
              <a:buNone/>
            </a:pPr>
            <a:r>
              <a:rPr lang="pt-BR" dirty="0">
                <a:effectLst/>
              </a:rPr>
              <a:t>=</a:t>
            </a:r>
          </a:p>
          <a:p>
            <a:pPr marL="0" indent="0" algn="ctr">
              <a:buNone/>
            </a:pPr>
            <a:r>
              <a:rPr lang="pt-BR" b="1" dirty="0">
                <a:effectLst/>
              </a:rPr>
              <a:t>SQL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53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8082" y="1989511"/>
            <a:ext cx="7503826" cy="107788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A ideia inicial era de que a linguagem SQL fosse </a:t>
            </a:r>
            <a:r>
              <a:rPr lang="pt-BR" dirty="0" smtClean="0">
                <a:effectLst/>
              </a:rPr>
              <a:t>universal. Ou </a:t>
            </a:r>
            <a:r>
              <a:rPr lang="pt-BR" dirty="0">
                <a:effectLst/>
              </a:rPr>
              <a:t>seja, só haveria uma linguagem SQL e todos os Banco de Dados suportariam comandos nessa linguagem.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469972" y="1711644"/>
            <a:ext cx="1199024" cy="1355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8082" y="4400202"/>
            <a:ext cx="7503826" cy="107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O problema foi que cada fabricante resolveu criar a ‘’sua versão’’, por isso o mercado ficou confuso, visto que haviam várias linguagens agora, gerando assim uma </a:t>
            </a:r>
            <a:r>
              <a:rPr lang="pt-BR" u="sng" dirty="0">
                <a:effectLst/>
              </a:rPr>
              <a:t>despadronização</a:t>
            </a:r>
            <a:r>
              <a:rPr lang="pt-BR" dirty="0">
                <a:effectLst/>
              </a:rPr>
              <a:t>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09" y="3693305"/>
            <a:ext cx="3384550" cy="225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5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8082" y="1773380"/>
            <a:ext cx="9498880" cy="8285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</a:rPr>
              <a:t>Então vieram os orgão de padronização pra resolver a bagunça.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1079" y="2115082"/>
            <a:ext cx="2958085" cy="175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7710" y="4490259"/>
            <a:ext cx="3081454" cy="1723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2494" y="3869575"/>
            <a:ext cx="4453776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050" u="sng" dirty="0">
                <a:effectLst/>
                <a:hlinkClick r:id="rId4"/>
              </a:rPr>
              <a:t>https://pt.wikipedia.org/wiki/American_National_Standards_Institute</a:t>
            </a:r>
            <a:endParaRPr lang="pt-BR" sz="700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65680" y="6216535"/>
            <a:ext cx="5030124" cy="412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050" u="sng" dirty="0">
                <a:effectLst/>
                <a:hlinkClick r:id="rId5"/>
              </a:rPr>
              <a:t>https://en.wikipedia.org/wiki/International_Organization_for_Standardization</a:t>
            </a:r>
            <a:endParaRPr lang="pt-BR" sz="100" dirty="0">
              <a:effectLst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51495" y="2460567"/>
            <a:ext cx="5502701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effectLst/>
              </a:rPr>
              <a:t>Daí então surgiram vários Bancos de </a:t>
            </a:r>
            <a:r>
              <a:rPr lang="pt-BR" dirty="0" smtClean="0">
                <a:effectLst/>
              </a:rPr>
              <a:t>Dados.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9165820" y="3199174"/>
            <a:ext cx="2264179" cy="242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8" y="3199173"/>
            <a:ext cx="2246499" cy="242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1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50466" y="2003367"/>
            <a:ext cx="10222088" cy="12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>
                <a:effectLst/>
              </a:rPr>
              <a:t>[Exercício 1]</a:t>
            </a:r>
            <a:r>
              <a:rPr lang="pt-BR" dirty="0" smtClean="0">
                <a:effectLst/>
              </a:rPr>
              <a:t> Pense e escreve o nome de alguns exemplos de empresas que usem banco de dados.</a:t>
            </a:r>
            <a:endParaRPr lang="pt-BR" dirty="0">
              <a:effectLst/>
            </a:endParaRP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0466" y="3070168"/>
            <a:ext cx="10222088" cy="121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 smtClean="0">
                <a:effectLst/>
              </a:rPr>
              <a:t>[Exercício 2]</a:t>
            </a:r>
            <a:r>
              <a:rPr lang="pt-BR" dirty="0" smtClean="0">
                <a:effectLst/>
              </a:rPr>
              <a:t> Relacione os Bancos de Dados onde você certamente está envolvido.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0466" y="4281058"/>
            <a:ext cx="10222088" cy="121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 smtClean="0">
                <a:effectLst/>
              </a:rPr>
              <a:t>[Exercício 3]</a:t>
            </a:r>
            <a:r>
              <a:rPr lang="pt-BR" dirty="0" smtClean="0">
                <a:effectLst/>
              </a:rPr>
              <a:t> Qual a diferença do acesso a um arquivo sequencial e indexado? Você acredita que ainda hoje pode se usar os dois?</a:t>
            </a:r>
          </a:p>
          <a:p>
            <a:pPr marL="0" indent="0" algn="just">
              <a:buFont typeface="Arial"/>
              <a:buNone/>
            </a:pP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72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429884" y="1313411"/>
            <a:ext cx="7063251" cy="12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effectLst/>
              </a:rPr>
              <a:t>[Homework]</a:t>
            </a:r>
            <a:r>
              <a:rPr lang="pt-BR" dirty="0">
                <a:effectLst/>
              </a:rPr>
              <a:t> Assistir o filme ‘’O Jogo da imitação’’.</a:t>
            </a:r>
          </a:p>
          <a:p>
            <a:pPr marL="0" indent="0" algn="just">
              <a:buNone/>
            </a:pPr>
            <a:endParaRPr lang="pt-BR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58" y="2133600"/>
            <a:ext cx="3014056" cy="4432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9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Obrigado pela </a:t>
            </a:r>
            <a:r>
              <a:rPr lang="en-US" dirty="0" err="1" smtClean="0"/>
              <a:t>atenção</a:t>
            </a:r>
            <a:r>
              <a:rPr lang="en-US" dirty="0" smtClean="0"/>
              <a:t>!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5" y="2111437"/>
            <a:ext cx="5352060" cy="3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effectLst/>
              </a:rPr>
              <a:t>O Mark I ocupava 120 m³ aproximadamente e conseguia multiplicar dois números de dez dígitos em três segundos.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902989" y="2468879"/>
            <a:ext cx="5667432" cy="3607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6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você já se perguntou...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911" y="2151611"/>
            <a:ext cx="6140536" cy="104879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Como é que eles armazenavam os dados então?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19" y="3200401"/>
            <a:ext cx="3684763" cy="2596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4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Acredite se quiser, mas era tudo em </a:t>
            </a:r>
            <a:r>
              <a:rPr lang="pt-BR" u="sng" dirty="0" smtClean="0">
                <a:effectLst/>
              </a:rPr>
              <a:t>PAPEL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49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Acredite se quiser, mas era tudo em </a:t>
            </a:r>
            <a:r>
              <a:rPr lang="pt-BR" u="sng" dirty="0" smtClean="0">
                <a:effectLst/>
              </a:rPr>
              <a:t>PAPEL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180012"/>
            <a:ext cx="722119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as informações era armezenadas em...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83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2" y="493222"/>
            <a:ext cx="7063249" cy="820189"/>
          </a:xfrm>
        </p:spPr>
        <p:txBody>
          <a:bodyPr/>
          <a:lstStyle/>
          <a:p>
            <a:r>
              <a:rPr lang="pt-BR" dirty="0" smtClean="0"/>
              <a:t>A origem do Banco de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2" y="1528848"/>
            <a:ext cx="7221191" cy="72459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effectLst/>
              </a:rPr>
              <a:t>Acredite se quiser, mas era tudo em </a:t>
            </a:r>
            <a:r>
              <a:rPr lang="pt-BR" u="sng" dirty="0" smtClean="0">
                <a:effectLst/>
              </a:rPr>
              <a:t>PAPEL</a:t>
            </a:r>
            <a:r>
              <a:rPr lang="pt-BR" dirty="0" smtClean="0">
                <a:effectLst/>
              </a:rPr>
              <a:t>.</a:t>
            </a:r>
            <a:endParaRPr lang="pt-BR" dirty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082" y="2180012"/>
            <a:ext cx="722119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Basicamente, as informações era armezenadas em...</a:t>
            </a:r>
            <a:endParaRPr lang="pt-BR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300" y="2831176"/>
            <a:ext cx="1460471" cy="72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>
                <a:effectLst/>
              </a:rPr>
              <a:t>FICHAS -&gt;</a:t>
            </a:r>
            <a:endParaRPr lang="pt-BR" dirty="0">
              <a:effectLst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658" y="3539144"/>
            <a:ext cx="1881116" cy="2621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384</TotalTime>
  <Words>1876</Words>
  <Application>Microsoft Office PowerPoint</Application>
  <PresentationFormat>Widescreen</PresentationFormat>
  <Paragraphs>195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Century Gothic</vt:lpstr>
      <vt:lpstr>Mesh</vt:lpstr>
      <vt:lpstr>Banco de DAdos</vt:lpstr>
      <vt:lpstr>A origem do Banco de dados</vt:lpstr>
      <vt:lpstr>A origem do Banco de dados</vt:lpstr>
      <vt:lpstr>A origem do Banco de dados</vt:lpstr>
      <vt:lpstr>A origem do Banco de dados</vt:lpstr>
      <vt:lpstr>Mas você já se perguntou...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A origem do Banco de dados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</dc:title>
  <dc:creator>Пользователь</dc:creator>
  <cp:lastModifiedBy>Пользователь</cp:lastModifiedBy>
  <cp:revision>33</cp:revision>
  <dcterms:created xsi:type="dcterms:W3CDTF">2022-09-11T21:23:27Z</dcterms:created>
  <dcterms:modified xsi:type="dcterms:W3CDTF">2022-09-12T04:15:35Z</dcterms:modified>
</cp:coreProperties>
</file>